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6" r:id="rId2"/>
    <p:sldId id="2540" r:id="rId3"/>
    <p:sldId id="2567" r:id="rId4"/>
    <p:sldId id="2622" r:id="rId5"/>
    <p:sldId id="2623" r:id="rId6"/>
    <p:sldId id="2619" r:id="rId7"/>
    <p:sldId id="2571" r:id="rId8"/>
    <p:sldId id="2610" r:id="rId9"/>
    <p:sldId id="2620" r:id="rId10"/>
    <p:sldId id="2612" r:id="rId11"/>
    <p:sldId id="2565" r:id="rId12"/>
    <p:sldId id="2597" r:id="rId13"/>
    <p:sldId id="2598" r:id="rId14"/>
    <p:sldId id="2599" r:id="rId15"/>
    <p:sldId id="2600" r:id="rId16"/>
    <p:sldId id="2601" r:id="rId17"/>
    <p:sldId id="2608" r:id="rId18"/>
    <p:sldId id="2616" r:id="rId19"/>
    <p:sldId id="2625" r:id="rId20"/>
    <p:sldId id="2615" r:id="rId21"/>
    <p:sldId id="2617" r:id="rId22"/>
    <p:sldId id="2618" r:id="rId23"/>
    <p:sldId id="2613" r:id="rId24"/>
    <p:sldId id="2602" r:id="rId25"/>
    <p:sldId id="2604" r:id="rId26"/>
    <p:sldId id="2605" r:id="rId27"/>
    <p:sldId id="2606" r:id="rId28"/>
    <p:sldId id="2607" r:id="rId29"/>
    <p:sldId id="2621" r:id="rId30"/>
    <p:sldId id="2614" r:id="rId31"/>
    <p:sldId id="2624" r:id="rId32"/>
    <p:sldId id="2603" r:id="rId33"/>
    <p:sldId id="2575" r:id="rId3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D8E"/>
    <a:srgbClr val="5DAAB0"/>
    <a:srgbClr val="3B7579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77" d="100"/>
          <a:sy n="77" d="100"/>
        </p:scale>
        <p:origin x="498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9" d="100"/>
          <a:sy n="89" d="100"/>
        </p:scale>
        <p:origin x="304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830A-6DA3-4CBA-9209-D1D94EB6CADA}" type="datetime1">
              <a:rPr lang="it-IT" smtClean="0"/>
              <a:t>18/09/2020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5037-8EE5-47CE-9063-F34967E8E335}" type="datetime1">
              <a:rPr lang="it-IT" smtClean="0"/>
              <a:pPr/>
              <a:t>18/09/2020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14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1433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2398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4244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3465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626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it-IT" smtClean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76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653676" y="4280605"/>
            <a:ext cx="0" cy="333788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i separazione con immag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Rettangolo 1" title="Decorativa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6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 separazion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Rettangolo 1" title="Decorativa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12" name="Segnaposto tes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13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it-IT" noProof="0" dirty="0"/>
              <a:t>Ordine del giorno</a:t>
            </a:r>
          </a:p>
        </p:txBody>
      </p:sp>
      <p:sp>
        <p:nvSpPr>
          <p:cNvPr id="29" name="Segnaposto immagine 28" title="Decorativa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2" name="Segnaposto tes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3" name="Segnaposto tes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4" name="Segnaposto tes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5" name="Segnaposto tes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6" name="Segnaposto tes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42" name="Forma 62" title="Decorativa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2046764" y="3644557"/>
            <a:ext cx="0" cy="244027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egnaposto immagine 28" title="Decorativa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2" name="Segnaposto tes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3" name="Segnaposto tes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4" name="Segnaposto tes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5" name="Segnaposto tes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6" name="Segnaposto tes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" name="Rettangolo 2" title="Decorativa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2" name="Forma 62" title="Decorativa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it-IT" noProof="0" dirty="0"/>
              <a:t>Ordine del giorno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egnaposto immagine 28" title="Decorativa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2" name="Segnaposto tes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3" name="Segnaposto tes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4" name="Segnaposto tes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5" name="Segnaposto tes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6" name="Segnaposto tes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" name="Rettangolo 2" title="Decorativa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2" name="Forma 62" title="Decorativa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it-IT" noProof="0" dirty="0"/>
              <a:t>Ordine del giorno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egnaposto immagine 28" title="Decorativa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" name="Rettangolo 2" title="Decorativa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2" name="Segnaposto tes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3" name="Segnaposto tes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4" name="Segnaposto tes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5" name="Segnaposto tes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6" name="Segnaposto tes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Fare clic per modificare lo schema </a:t>
            </a:r>
            <a:br>
              <a:rPr lang="it-IT" noProof="0" dirty="0"/>
            </a:br>
            <a:r>
              <a:rPr lang="it-IT" noProof="0" dirty="0"/>
              <a:t>stili del testo</a:t>
            </a:r>
          </a:p>
        </p:txBody>
      </p:sp>
      <p:sp>
        <p:nvSpPr>
          <p:cNvPr id="37" name="Segnaposto tes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1</a:t>
            </a:r>
          </a:p>
        </p:txBody>
      </p:sp>
      <p:sp>
        <p:nvSpPr>
          <p:cNvPr id="38" name="Segnaposto tes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2</a:t>
            </a:r>
          </a:p>
        </p:txBody>
      </p:sp>
      <p:sp>
        <p:nvSpPr>
          <p:cNvPr id="39" name="Segnaposto tes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3</a:t>
            </a:r>
          </a:p>
        </p:txBody>
      </p:sp>
      <p:sp>
        <p:nvSpPr>
          <p:cNvPr id="40" name="Segnaposto tes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4</a:t>
            </a:r>
          </a:p>
        </p:txBody>
      </p:sp>
      <p:sp>
        <p:nvSpPr>
          <p:cNvPr id="41" name="Segnaposto tes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 dirty="0"/>
              <a:t>5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it-IT" noProof="0" dirty="0"/>
              <a:t>Ordine del giorno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Forma 62" title="Decorativa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  <p:sp>
        <p:nvSpPr>
          <p:cNvPr id="9" name="Segnaposto immagine 5" title="Decorativa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it-IT" noProof="0" dirty="0"/>
              <a:t>Fare clic qui per inserire il titolo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1" name="Forma 62" title="Decorativa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3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it-IT" noProof="0" dirty="0"/>
              <a:t>Fare clic qui per inserire il titolo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1" name="Rettangolo 10" title="Decorativa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qui per inserire il titolo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2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GRAZIE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WWW.WEBSITENAME.COM</a:t>
            </a:r>
          </a:p>
        </p:txBody>
      </p:sp>
      <p:sp>
        <p:nvSpPr>
          <p:cNvPr id="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 title="Decorativa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" name="Rettangolo 2" title="Decorativa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qui per inserire il titolo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it-IT" noProof="0" dirty="0"/>
              <a:t>Fare clic qui per inserire il titolo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5" title="Decorativa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1" name="Titolo 1" title="Decorativa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it-IT" noProof="0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qui per inserire il titolo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it-IT" noProof="0" dirty="0"/>
              <a:t>Fare clic qui per inserire il titolo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 title="Decorativa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it-IT" noProof="0" dirty="0"/>
          </a:p>
        </p:txBody>
      </p:sp>
      <p:sp>
        <p:nvSpPr>
          <p:cNvPr id="12" name="Titolo 1" title="Decorativa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it-IT" noProof="0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qui per inserire il titolo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it-IT" noProof="0" dirty="0"/>
              <a:t>Fare clic qui per inserire il titolo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 title="Decorativa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it-IT" noProof="0" dirty="0"/>
          </a:p>
        </p:txBody>
      </p:sp>
      <p:sp>
        <p:nvSpPr>
          <p:cNvPr id="12" name="Titolo 1" title="Decorativa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it-IT" noProof="0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qui per inserire il titolo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it-IT" noProof="0" dirty="0"/>
              <a:t>Fare clic qui per inserire il titolo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qui per inserire il titolo</a:t>
            </a: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qui per inserire il titolo</a:t>
            </a:r>
          </a:p>
        </p:txBody>
      </p:sp>
      <p:sp>
        <p:nvSpPr>
          <p:cNvPr id="10" name="Forma 62" title="Decorativa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Segnaposto testo 6" title="Decorativa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it-IT" noProof="0" dirty="0"/>
              <a:t>Fare clic qui per </a:t>
            </a:r>
            <a:br>
              <a:rPr lang="it-IT" noProof="0" dirty="0"/>
            </a:br>
            <a:r>
              <a:rPr lang="it-IT" noProof="0" dirty="0"/>
              <a:t>Inserire il titolo</a:t>
            </a:r>
          </a:p>
        </p:txBody>
      </p:sp>
      <p:sp>
        <p:nvSpPr>
          <p:cNvPr id="9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 title="Decorativa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 title="Decorativa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it-IT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qui per </a:t>
            </a:r>
            <a:br>
              <a:rPr lang="it-IT" noProof="0" dirty="0"/>
            </a:br>
            <a:r>
              <a:rPr lang="it-IT" noProof="0" dirty="0"/>
              <a:t>Inserire il titolo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qui per inserire il titolo</a:t>
            </a: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</a:t>
            </a:r>
            <a:br>
              <a:rPr lang="it-IT" noProof="0" dirty="0"/>
            </a:br>
            <a:r>
              <a:rPr lang="it-IT" noProof="0" dirty="0"/>
              <a:t>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 con immag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8" name="Rettangolo 7" title="Decorativa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11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5" name="Segnaposto tes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" name="Segnaposto tes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za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" name="Tito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Layout personalizza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Layout personalizza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" name="Tito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Layout personalizza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5" name="Rettango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" name="Tito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5" name="Rettangolo 4" title="Decorativa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" name="Tito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5" name="Rettangolo 4" title="Decorativa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" name="Tito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GRAZIE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WWW.WEBSITENAME.COM</a:t>
            </a:r>
          </a:p>
        </p:txBody>
      </p:sp>
      <p:sp>
        <p:nvSpPr>
          <p:cNvPr id="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  <p:sp>
        <p:nvSpPr>
          <p:cNvPr id="2" name="Rettangolo 1" title="Decorativa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a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it-IT" noProof="0" dirty="0"/>
            </a:p>
          </p:txBody>
        </p:sp>
        <p:sp>
          <p:nvSpPr>
            <p:cNvPr id="6" name="SEGNAPOSTO IMMAGINE" title="Decorativa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1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Intestazione sezione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a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it-IT" noProof="0" dirty="0"/>
            </a:p>
          </p:txBody>
        </p:sp>
        <p:sp>
          <p:nvSpPr>
            <p:cNvPr id="6" name="SEGNAPOSTO IMMAGINE" title="Decorativa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Intestazione sezione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a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it-IT" noProof="0" dirty="0"/>
            </a:p>
          </p:txBody>
        </p:sp>
        <p:sp>
          <p:nvSpPr>
            <p:cNvPr id="6" name="SEGNAPOSTO IMMAGINE" title="Decorativa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3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Intestazione sezione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 title="Decorativa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Intestazione sezione</a:t>
            </a:r>
          </a:p>
        </p:txBody>
      </p: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 title="Decorativa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Intestazione sezione</a:t>
            </a:r>
          </a:p>
        </p:txBody>
      </p: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 title="Decorativa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Intestazione sezione</a:t>
            </a:r>
          </a:p>
        </p:txBody>
      </p: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magin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 title="Decorativa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it-IT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immagine 5" title="Decorativa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1" name="Segnaposto immagine 5" title="Decorativa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5" title="Decorativa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3" name="Segnaposto immagine 5" title="Decorativa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qui per inserire il titolo della diapositiva</a:t>
            </a:r>
          </a:p>
        </p:txBody>
      </p:sp>
      <p:sp>
        <p:nvSpPr>
          <p:cNvPr id="25" name="Segnaposto tes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26" name="Segnaposto tes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452821" y="1590318"/>
            <a:ext cx="0" cy="325745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magin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it-IT" noProof="0" dirty="0"/>
              <a:t>Fare clic qui per inserire il titolo della diapositiva</a:t>
            </a:r>
          </a:p>
        </p:txBody>
      </p:sp>
      <p:sp>
        <p:nvSpPr>
          <p:cNvPr id="20" name="Segnaposto tes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24" name="Segnaposto tes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8" name="Segnaposto immagine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9" name="Segnaposto immagine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0" name="Segnaposto immagine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magin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 title="Decorativa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it-IT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it-IT" noProof="0" dirty="0"/>
              <a:t>Fare clic qui per inserire il titolo della diapositiva</a:t>
            </a:r>
          </a:p>
        </p:txBody>
      </p:sp>
      <p:sp>
        <p:nvSpPr>
          <p:cNvPr id="6" name="Segnaposto immagine 5" title="Decorativa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1" name="Segnaposto immagine 5" title="Decorativa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3" name="Segnaposto immagine 5" title="Decorativa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4" name="Segnaposto immagine 5" title="Decorativa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 con immag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  <p:sp>
        <p:nvSpPr>
          <p:cNvPr id="7" name="Rettangolo 6" title="Decorativa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magin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it-IT" noProof="0" dirty="0"/>
              <a:t>Fare clic qui per inserire il titolo della diapositiva</a:t>
            </a:r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4" name="Segnaposto immagine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6" name="Segnaposto immagine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7" name="Segnaposto immagine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agin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 title="Decorativa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it-IT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it-IT" noProof="0" dirty="0"/>
              <a:t>Fare clic qui per inserire il titolo della diapositiva</a:t>
            </a:r>
          </a:p>
        </p:txBody>
      </p:sp>
      <p:sp>
        <p:nvSpPr>
          <p:cNvPr id="17" name="Segnaposto tes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6" name="Segnaposto immagine 5" title="Decorativa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1" name="Segnaposto immagine 5" title="Decorativa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3" name="Segnaposto immagine 5" title="Decorativa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4" name="Segnaposto immagine 5" title="Decorativa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 title="Decorativa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" name="Segnaposto immagine 4" title="Decorativa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Segnaposto immagine 4" title="Decorativa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8" name="Segnaposto immagine 4" title="Decorativa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NOME QUI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NOME QUI</a:t>
            </a:r>
          </a:p>
        </p:txBody>
      </p:sp>
      <p:sp>
        <p:nvSpPr>
          <p:cNvPr id="17" name="Segnaposto tes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NOME QUI</a:t>
            </a:r>
          </a:p>
        </p:txBody>
      </p:sp>
      <p:sp>
        <p:nvSpPr>
          <p:cNvPr id="19" name="Segnaposto tes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NOME QUI</a:t>
            </a:r>
          </a:p>
        </p:txBody>
      </p:sp>
      <p:sp>
        <p:nvSpPr>
          <p:cNvPr id="21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 title="Decorativa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1" name="Rettangolo 20" title="Decorativa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8" name="Rettangolo 27" title="Decorativa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0" name="Segnaposto immagine 4" title="Decorativa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2" name="Segnaposto immagine 4" title="Decorativa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33" name="Segnaposto immagine 4" title="Decorativa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6" name="Rettangolo 25" title="Decorativa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NOME QUI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NOME QUI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NOME QUI</a:t>
            </a:r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NOME QUI</a:t>
            </a:r>
          </a:p>
        </p:txBody>
      </p:sp>
      <p:sp>
        <p:nvSpPr>
          <p:cNvPr id="31" name="Segnaposto immagine 4" title="Decorativa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u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 dirty="0"/>
              <a:t>Fare clic qui per inserire </a:t>
            </a:r>
            <a:br>
              <a:rPr lang="it-IT" noProof="0" dirty="0"/>
            </a:br>
            <a:r>
              <a:rPr lang="it-IT" noProof="0" dirty="0"/>
              <a:t>il titolo della diapositiva</a:t>
            </a:r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3" name="Segnaposto grafico 2" title="Decorativa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 grafico</a:t>
            </a:r>
            <a:endParaRPr lang="it-IT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u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dirty="0"/>
              <a:t>Fare clic qui per inserire </a:t>
            </a:r>
            <a:br>
              <a:rPr lang="it-IT" noProof="0" dirty="0"/>
            </a:br>
            <a:r>
              <a:rPr lang="it-IT" noProof="0" dirty="0"/>
              <a:t>il titolo della diapositiva</a:t>
            </a:r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dirty="0"/>
              <a:t>INSERIRE QUI IL SOTTOTITOLO</a:t>
            </a:r>
          </a:p>
        </p:txBody>
      </p:sp>
      <p:sp>
        <p:nvSpPr>
          <p:cNvPr id="3" name="Segnaposto grafico 2" title="Decorativa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 grafico</a:t>
            </a:r>
            <a:endParaRPr lang="it-IT" noProof="0" dirty="0"/>
          </a:p>
        </p:txBody>
      </p:sp>
      <p:sp>
        <p:nvSpPr>
          <p:cNvPr id="7" name="Forma 62" title="Decorativa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u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dirty="0"/>
              <a:t>Fare clic qui per inserire </a:t>
            </a:r>
            <a:br>
              <a:rPr lang="it-IT" noProof="0" dirty="0"/>
            </a:br>
            <a:r>
              <a:rPr lang="it-IT" noProof="0" dirty="0"/>
              <a:t>il titolo della diapositiva</a:t>
            </a:r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dirty="0"/>
              <a:t>INSERIRE QUI IL SOTTOTITOLO</a:t>
            </a:r>
          </a:p>
        </p:txBody>
      </p:sp>
      <p:sp>
        <p:nvSpPr>
          <p:cNvPr id="3" name="Segnaposto grafico 2" title="Decorativa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u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dirty="0"/>
              <a:t>Fare clic qui per inserire </a:t>
            </a:r>
            <a:br>
              <a:rPr lang="it-IT" noProof="0" dirty="0"/>
            </a:br>
            <a:r>
              <a:rPr lang="it-IT" noProof="0" dirty="0"/>
              <a:t>il titolo della diapositiva</a:t>
            </a:r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dirty="0"/>
              <a:t>INSERIRE QUI IL SOTTOTITOLO</a:t>
            </a:r>
          </a:p>
        </p:txBody>
      </p:sp>
      <p:sp>
        <p:nvSpPr>
          <p:cNvPr id="3" name="Segnaposto grafico 2" title="Decorativa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it-IT" noProof="0" dirty="0"/>
              <a:t>Fare clic qui per inserire </a:t>
            </a:r>
            <a:br>
              <a:rPr lang="it-IT" noProof="0" dirty="0"/>
            </a:br>
            <a:r>
              <a:rPr lang="it-IT" noProof="0" dirty="0"/>
              <a:t>il titolo della diapositiva</a:t>
            </a:r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grafico 2" title="Decorativa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 grafico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u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it-IT" noProof="0" dirty="0"/>
              <a:t>Fare clic qui per inserire </a:t>
            </a:r>
            <a:br>
              <a:rPr lang="it-IT" noProof="0" dirty="0"/>
            </a:br>
            <a:r>
              <a:rPr lang="it-IT" noProof="0" dirty="0"/>
              <a:t>il titolo della diapositiva</a:t>
            </a:r>
          </a:p>
        </p:txBody>
      </p:sp>
      <p:sp>
        <p:nvSpPr>
          <p:cNvPr id="13" name="Segnaposto tes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grafico 2" title="Decorativa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 grafico</a:t>
            </a:r>
            <a:endParaRPr lang="it-IT" noProof="0" dirty="0"/>
          </a:p>
        </p:txBody>
      </p:sp>
      <p:sp>
        <p:nvSpPr>
          <p:cNvPr id="4" name="Segnaposto immagine 3" title="Decorativa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titolo con immag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  <p:sp>
        <p:nvSpPr>
          <p:cNvPr id="7" name="Rettangolo 6" title="Decorativa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4" name="Segnaposto tabella 3" title="Decorativa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4" name="Segnaposto immagine 6" title="Decorativa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" name="Segnaposto immagine 6" title="Decorativa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Segnaposto immagine 6" title="Decorativa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it-IT" noProof="0" dirty="0"/>
              <a:t>Fare clic qui per inserire </a:t>
            </a:r>
            <a:br>
              <a:rPr lang="it-IT" noProof="0" dirty="0"/>
            </a:br>
            <a:r>
              <a:rPr lang="it-IT" noProof="0" dirty="0"/>
              <a:t>il titolo della diapositiva</a:t>
            </a:r>
          </a:p>
        </p:txBody>
      </p:sp>
      <p:sp>
        <p:nvSpPr>
          <p:cNvPr id="10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6" title="Decorativa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" name="Segnaposto immagine 6" title="Decorativa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it-IT" noProof="0" dirty="0"/>
              <a:t>Fare clic qui per inserire </a:t>
            </a:r>
            <a:br>
              <a:rPr lang="it-IT" noProof="0" dirty="0"/>
            </a:br>
            <a:r>
              <a:rPr lang="it-IT" noProof="0" dirty="0"/>
              <a:t>il titolo della diapositiva</a:t>
            </a:r>
          </a:p>
        </p:txBody>
      </p:sp>
      <p:sp>
        <p:nvSpPr>
          <p:cNvPr id="10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4" title="Decorativa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immagine 4" title="Decorativa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5" name="Segnaposto immagine 4" title="Decorativa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" name="Segnaposto immagine 4" title="Decorativa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" name="Segnaposto immagine 4" title="Decorativa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8" name="Segnaposto immagine 4" title="Decorativa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Rettangolo 1" title="Decorativa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9" name="Rettangolo 8" title="Decorativa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0" name="Rettangolo 9" title="Decorativa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1" name="Rettangolo 10" title="Decorativa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 con immag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5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  <p:sp>
        <p:nvSpPr>
          <p:cNvPr id="7" name="Rettangolo 6" title="Decorativa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 separazione con immag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9" name="Segnaposto testo 12" title="Decorativa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6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i separazione con immag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4" title="Decorativa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INSERIRE IL TITOLO</a:t>
            </a:r>
          </a:p>
        </p:txBody>
      </p:sp>
      <p:sp>
        <p:nvSpPr>
          <p:cNvPr id="9" name="Segnaposto testo 12" title="Decorativa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INSERIRE IL SOTTOTITOLO QUI</a:t>
            </a:r>
          </a:p>
        </p:txBody>
      </p:sp>
      <p:sp>
        <p:nvSpPr>
          <p:cNvPr id="6" name="Forma 62" title="Decorativa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it-IT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10613995" cy="891250"/>
          </a:xfrm>
          <a:prstGeom prst="rect">
            <a:avLst/>
          </a:prstGeom>
        </p:spPr>
        <p:txBody>
          <a:bodyPr rtlCol="0" anchor="t">
            <a:normAutofit fontScale="90000"/>
          </a:bodyPr>
          <a:lstStyle/>
          <a:p>
            <a:pPr rtl="0"/>
            <a:r>
              <a:rPr lang="it-IT" dirty="0"/>
              <a:t>INTEGRAZIONE DELLA PIATTAFORMA EVA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rtl="0"/>
            <a:r>
              <a:rPr lang="it-IT" sz="2500" dirty="0"/>
              <a:t>Con </a:t>
            </a:r>
            <a:r>
              <a:rPr lang="it-IT" sz="2500" b="1" i="1" dirty="0"/>
              <a:t>Microsoft Bot </a:t>
            </a:r>
            <a:r>
              <a:rPr lang="it-IT" sz="2500" b="1" i="1" dirty="0" err="1"/>
              <a:t>Framewok</a:t>
            </a:r>
            <a:r>
              <a:rPr lang="it-IT" sz="2500" b="1" i="1" dirty="0"/>
              <a:t> SDK </a:t>
            </a:r>
            <a:r>
              <a:rPr lang="it-IT" sz="2500" dirty="0"/>
              <a:t>e </a:t>
            </a:r>
            <a:r>
              <a:rPr lang="it-IT" sz="2500" b="1" i="1" dirty="0" err="1"/>
              <a:t>WebChat</a:t>
            </a:r>
            <a:endParaRPr lang="it-IT" sz="2500" b="1" i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20C48C-977C-44C4-9191-1A6049B6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70" y="838337"/>
            <a:ext cx="3700126" cy="9371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E185403-99EA-4CB3-9711-CBDCEEE10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685" y="793504"/>
            <a:ext cx="3899147" cy="1026775"/>
          </a:xfrm>
          <a:prstGeom prst="rect">
            <a:avLst/>
          </a:prstGeom>
        </p:spPr>
      </p:pic>
      <p:pic>
        <p:nvPicPr>
          <p:cNvPr id="1030" name="Picture 6" descr="X2Check - AI Engine">
            <a:extLst>
              <a:ext uri="{FF2B5EF4-FFF2-40B4-BE49-F238E27FC236}">
                <a16:creationId xmlns:a16="http://schemas.microsoft.com/office/drawing/2014/main" id="{43CB6EDF-3FF3-4FED-BBF4-7A187431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86" y="1721534"/>
            <a:ext cx="2671854" cy="242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EC0FD30-B168-4962-84E4-9983C255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47" y="176619"/>
            <a:ext cx="8561905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80" y="5666552"/>
            <a:ext cx="8717280" cy="823070"/>
          </a:xfrm>
        </p:spPr>
        <p:txBody>
          <a:bodyPr rtlCol="0">
            <a:normAutofit/>
          </a:bodyPr>
          <a:lstStyle/>
          <a:p>
            <a:pPr rtl="0"/>
            <a:r>
              <a:rPr lang="it-IT" sz="4200" dirty="0"/>
              <a:t>Bot in modalità «Produzione»</a:t>
            </a:r>
          </a:p>
        </p:txBody>
      </p:sp>
      <p:pic>
        <p:nvPicPr>
          <p:cNvPr id="2" name="PrimoVideo">
            <a:hlinkClick r:id="" action="ppaction://media"/>
            <a:extLst>
              <a:ext uri="{FF2B5EF4-FFF2-40B4-BE49-F238E27FC236}">
                <a16:creationId xmlns:a16="http://schemas.microsoft.com/office/drawing/2014/main" id="{CBC35CE6-F700-43A7-B42C-51423D487B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3080" y="186730"/>
            <a:ext cx="9445840" cy="51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0317A21-46A2-4730-8D8D-68326C6D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918" y="5688402"/>
            <a:ext cx="8717280" cy="823070"/>
          </a:xfrm>
        </p:spPr>
        <p:txBody>
          <a:bodyPr/>
          <a:lstStyle/>
          <a:p>
            <a:r>
              <a:rPr lang="it-IT" dirty="0"/>
              <a:t>Funzione del pulsante «Utile»</a:t>
            </a:r>
          </a:p>
        </p:txBody>
      </p:sp>
      <p:pic>
        <p:nvPicPr>
          <p:cNvPr id="4" name="QuartoVideo">
            <a:hlinkClick r:id="" action="ppaction://media"/>
            <a:extLst>
              <a:ext uri="{FF2B5EF4-FFF2-40B4-BE49-F238E27FC236}">
                <a16:creationId xmlns:a16="http://schemas.microsoft.com/office/drawing/2014/main" id="{C1229E75-7FD0-4419-B5C8-28DA61713B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9918" y="195607"/>
            <a:ext cx="9132163" cy="49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7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30A3E46-607C-4856-A5FA-E756A632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310" y="5688402"/>
            <a:ext cx="8717280" cy="823070"/>
          </a:xfrm>
        </p:spPr>
        <p:txBody>
          <a:bodyPr/>
          <a:lstStyle/>
          <a:p>
            <a:r>
              <a:rPr lang="it-IT" dirty="0"/>
              <a:t>Funzione del pulsante «Recensione»</a:t>
            </a:r>
          </a:p>
        </p:txBody>
      </p:sp>
      <p:pic>
        <p:nvPicPr>
          <p:cNvPr id="4" name="QuintoVideo">
            <a:hlinkClick r:id="" action="ppaction://media"/>
            <a:extLst>
              <a:ext uri="{FF2B5EF4-FFF2-40B4-BE49-F238E27FC236}">
                <a16:creationId xmlns:a16="http://schemas.microsoft.com/office/drawing/2014/main" id="{47C5D7BA-553B-430A-B782-97A3CB062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310" y="276686"/>
            <a:ext cx="9211380" cy="49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98AF8EE-1580-4994-8F25-10FCA382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688" y="5688402"/>
            <a:ext cx="8717280" cy="823070"/>
          </a:xfrm>
        </p:spPr>
        <p:txBody>
          <a:bodyPr>
            <a:normAutofit fontScale="90000"/>
          </a:bodyPr>
          <a:lstStyle/>
          <a:p>
            <a:r>
              <a:rPr lang="it-IT" dirty="0"/>
              <a:t>Funzione del pulsante «Apri Segnalazione»</a:t>
            </a:r>
          </a:p>
        </p:txBody>
      </p:sp>
      <p:pic>
        <p:nvPicPr>
          <p:cNvPr id="4" name="SestoVideo">
            <a:hlinkClick r:id="" action="ppaction://media"/>
            <a:extLst>
              <a:ext uri="{FF2B5EF4-FFF2-40B4-BE49-F238E27FC236}">
                <a16:creationId xmlns:a16="http://schemas.microsoft.com/office/drawing/2014/main" id="{E63F53A0-2DE5-422F-8BE8-9C8485E90A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688" y="195607"/>
            <a:ext cx="9426624" cy="51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6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4EFD12C-B4C9-471E-B778-4C1A49C9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023" y="5688402"/>
            <a:ext cx="8717280" cy="823070"/>
          </a:xfrm>
        </p:spPr>
        <p:txBody>
          <a:bodyPr/>
          <a:lstStyle/>
          <a:p>
            <a:r>
              <a:rPr lang="it-IT" dirty="0"/>
              <a:t>Bot in modalità «Sviluppo»</a:t>
            </a:r>
          </a:p>
        </p:txBody>
      </p:sp>
      <p:pic>
        <p:nvPicPr>
          <p:cNvPr id="4" name="SecondoVideo">
            <a:hlinkClick r:id="" action="ppaction://media"/>
            <a:extLst>
              <a:ext uri="{FF2B5EF4-FFF2-40B4-BE49-F238E27FC236}">
                <a16:creationId xmlns:a16="http://schemas.microsoft.com/office/drawing/2014/main" id="{9814ACAF-CEBC-4979-BABB-4FF5204FF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6023" y="213064"/>
            <a:ext cx="9459954" cy="51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0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DF9A518-38BD-4F36-963D-10C1B5AB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279" y="5516124"/>
            <a:ext cx="8717280" cy="823070"/>
          </a:xfrm>
        </p:spPr>
        <p:txBody>
          <a:bodyPr/>
          <a:lstStyle/>
          <a:p>
            <a:r>
              <a:rPr lang="it-IT" dirty="0"/>
              <a:t>Funzione del pulsante «Correggi»</a:t>
            </a:r>
          </a:p>
        </p:txBody>
      </p:sp>
      <p:pic>
        <p:nvPicPr>
          <p:cNvPr id="4" name="TerzoVideo">
            <a:hlinkClick r:id="" action="ppaction://media"/>
            <a:extLst>
              <a:ext uri="{FF2B5EF4-FFF2-40B4-BE49-F238E27FC236}">
                <a16:creationId xmlns:a16="http://schemas.microsoft.com/office/drawing/2014/main" id="{5F0BD16E-94A5-4A52-A5E8-97D60A84F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2279" y="195309"/>
            <a:ext cx="9247442" cy="500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5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AEF3015-A54C-47C2-8C74-95E3944F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97" y="3114678"/>
            <a:ext cx="8717280" cy="642619"/>
          </a:xfrm>
        </p:spPr>
        <p:txBody>
          <a:bodyPr>
            <a:normAutofit/>
          </a:bodyPr>
          <a:lstStyle/>
          <a:p>
            <a:r>
              <a:rPr lang="it-IT" sz="2800" dirty="0"/>
              <a:t>Dopo la correzione della risposta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8C18B86-1E32-440C-99DD-02BCB2AB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97" y="3790958"/>
            <a:ext cx="11713406" cy="29192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EE5CAFA-87ED-499C-B813-E7610075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97" y="776388"/>
            <a:ext cx="11713406" cy="2290654"/>
          </a:xfrm>
          <a:prstGeom prst="rect">
            <a:avLst/>
          </a:prstGeom>
        </p:spPr>
      </p:pic>
      <p:sp>
        <p:nvSpPr>
          <p:cNvPr id="10" name="Titolo 2">
            <a:extLst>
              <a:ext uri="{FF2B5EF4-FFF2-40B4-BE49-F238E27FC236}">
                <a16:creationId xmlns:a16="http://schemas.microsoft.com/office/drawing/2014/main" id="{4E0ED7D4-2BBC-4573-A872-4BD18E69E467}"/>
              </a:ext>
            </a:extLst>
          </p:cNvPr>
          <p:cNvSpPr txBox="1">
            <a:spLocks/>
          </p:cNvSpPr>
          <p:nvPr/>
        </p:nvSpPr>
        <p:spPr>
          <a:xfrm>
            <a:off x="239297" y="147746"/>
            <a:ext cx="8717280" cy="642619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it-IT" sz="2800" dirty="0"/>
              <a:t>Prima della correzione della risposta</a:t>
            </a:r>
          </a:p>
        </p:txBody>
      </p:sp>
    </p:spTree>
    <p:extLst>
      <p:ext uri="{BB962C8B-B14F-4D97-AF65-F5344CB8AC3E}">
        <p14:creationId xmlns:p14="http://schemas.microsoft.com/office/powerpoint/2010/main" val="404222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07CC98D-EB00-42B8-9630-0C69993A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Interazione Azure – Web Chat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33247B8-576B-4F7E-8322-F7E169EFB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3733802"/>
            <a:ext cx="2489200" cy="3124198"/>
          </a:xfrm>
        </p:spPr>
        <p:txBody>
          <a:bodyPr/>
          <a:lstStyle/>
          <a:p>
            <a:r>
              <a:rPr lang="it-I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06567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BDC9C047-43FF-4874-9D3A-C472C3F9C062}"/>
              </a:ext>
            </a:extLst>
          </p:cNvPr>
          <p:cNvSpPr/>
          <p:nvPr/>
        </p:nvSpPr>
        <p:spPr>
          <a:xfrm>
            <a:off x="0" y="13631"/>
            <a:ext cx="3305359" cy="684436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95" y="2137789"/>
            <a:ext cx="2399706" cy="904260"/>
          </a:xfrm>
        </p:spPr>
        <p:txBody>
          <a:bodyPr>
            <a:normAutofit/>
          </a:bodyPr>
          <a:lstStyle/>
          <a:p>
            <a:r>
              <a:rPr lang="it-IT" sz="5000" dirty="0"/>
              <a:t>In breve: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32E793D-83F8-407B-8598-5BAF5B19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9" y="2980762"/>
            <a:ext cx="2695238" cy="31428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C3E370F-E78C-4D88-969F-66702090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359" y="-6627"/>
            <a:ext cx="3495675" cy="686462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BF9DF2-949F-4801-BAD5-437C7EE3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225" y="2326599"/>
            <a:ext cx="8867775" cy="171450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AB9E655-AB43-4963-A4C2-88CC18822119}"/>
              </a:ext>
            </a:extLst>
          </p:cNvPr>
          <p:cNvSpPr txBox="1"/>
          <p:nvPr/>
        </p:nvSpPr>
        <p:spPr>
          <a:xfrm>
            <a:off x="3444774" y="1330936"/>
            <a:ext cx="564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07176" y="1530071"/>
            <a:ext cx="7830128" cy="731694"/>
          </a:xfrm>
        </p:spPr>
        <p:txBody>
          <a:bodyPr>
            <a:noAutofit/>
          </a:bodyPr>
          <a:lstStyle/>
          <a:p>
            <a:r>
              <a:rPr lang="it-IT" sz="2400" dirty="0"/>
              <a:t>Inclusione dello script webchat.js all’interno della pagina html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EC24C07-033E-4DDE-A2D7-79E855AA81CC}"/>
              </a:ext>
            </a:extLst>
          </p:cNvPr>
          <p:cNvSpPr txBox="1"/>
          <p:nvPr/>
        </p:nvSpPr>
        <p:spPr>
          <a:xfrm>
            <a:off x="3453140" y="264581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chemeClr val="accent1"/>
                </a:solidFill>
                <a:latin typeface="+mj-lt"/>
              </a:rPr>
              <a:t>2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52157" y="2909525"/>
            <a:ext cx="7211909" cy="731694"/>
          </a:xfrm>
        </p:spPr>
        <p:txBody>
          <a:bodyPr>
            <a:noAutofit/>
          </a:bodyPr>
          <a:lstStyle/>
          <a:p>
            <a:r>
              <a:rPr lang="it-IT" sz="2400" dirty="0"/>
              <a:t>Creazione di una risorsa Bot App Web sull’account Azure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8C5D31E-B0D0-4C9C-8C27-65E5706D5402}"/>
              </a:ext>
            </a:extLst>
          </p:cNvPr>
          <p:cNvSpPr txBox="1"/>
          <p:nvPr/>
        </p:nvSpPr>
        <p:spPr>
          <a:xfrm>
            <a:off x="3462758" y="3809234"/>
            <a:ext cx="5597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07176" y="5201433"/>
            <a:ext cx="6786816" cy="731694"/>
          </a:xfrm>
        </p:spPr>
        <p:txBody>
          <a:bodyPr>
            <a:noAutofit/>
          </a:bodyPr>
          <a:lstStyle/>
          <a:p>
            <a:r>
              <a:rPr lang="it-IT" sz="2400" dirty="0"/>
              <a:t> Connessione della pagina html al canale </a:t>
            </a:r>
            <a:r>
              <a:rPr lang="it-IT" sz="2400" dirty="0" err="1"/>
              <a:t>WebChat</a:t>
            </a:r>
            <a:endParaRPr lang="it-IT" sz="2400" dirty="0"/>
          </a:p>
        </p:txBody>
      </p:sp>
      <p:sp>
        <p:nvSpPr>
          <p:cNvPr id="14" name="Segnaposto testo 19">
            <a:extLst>
              <a:ext uri="{FF2B5EF4-FFF2-40B4-BE49-F238E27FC236}">
                <a16:creationId xmlns:a16="http://schemas.microsoft.com/office/drawing/2014/main" id="{169E7ABF-EE7F-4A35-92CD-765E5391F313}"/>
              </a:ext>
            </a:extLst>
          </p:cNvPr>
          <p:cNvSpPr txBox="1">
            <a:spLocks/>
          </p:cNvSpPr>
          <p:nvPr/>
        </p:nvSpPr>
        <p:spPr>
          <a:xfrm>
            <a:off x="4186379" y="4052695"/>
            <a:ext cx="7211909" cy="73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Connessione di Azure al canale Web Chat</a:t>
            </a:r>
          </a:p>
        </p:txBody>
      </p:sp>
      <p:sp>
        <p:nvSpPr>
          <p:cNvPr id="15" name="Segnaposto testo 19">
            <a:extLst>
              <a:ext uri="{FF2B5EF4-FFF2-40B4-BE49-F238E27FC236}">
                <a16:creationId xmlns:a16="http://schemas.microsoft.com/office/drawing/2014/main" id="{C2FA7A78-5A80-4BC4-B77C-6654DC3E4429}"/>
              </a:ext>
            </a:extLst>
          </p:cNvPr>
          <p:cNvSpPr txBox="1">
            <a:spLocks/>
          </p:cNvSpPr>
          <p:nvPr/>
        </p:nvSpPr>
        <p:spPr>
          <a:xfrm>
            <a:off x="4152157" y="4883762"/>
            <a:ext cx="7211909" cy="731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6BD8E2-C781-45CA-AB94-E2C6B119C947}"/>
              </a:ext>
            </a:extLst>
          </p:cNvPr>
          <p:cNvSpPr txBox="1"/>
          <p:nvPr/>
        </p:nvSpPr>
        <p:spPr>
          <a:xfrm>
            <a:off x="3495681" y="4917464"/>
            <a:ext cx="590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5112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0708FF5-2727-420F-8B48-F134BBF83188}"/>
              </a:ext>
            </a:extLst>
          </p:cNvPr>
          <p:cNvSpPr/>
          <p:nvPr/>
        </p:nvSpPr>
        <p:spPr>
          <a:xfrm>
            <a:off x="3790765" y="0"/>
            <a:ext cx="4500979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367455"/>
            <a:ext cx="2657979" cy="1385432"/>
          </a:xfrm>
        </p:spPr>
        <p:txBody>
          <a:bodyPr rtlCol="0"/>
          <a:lstStyle/>
          <a:p>
            <a:pPr rtl="0"/>
            <a:r>
              <a:rPr lang="it-IT" dirty="0"/>
              <a:t>Obiettivo</a:t>
            </a:r>
          </a:p>
        </p:txBody>
      </p:sp>
      <p:sp>
        <p:nvSpPr>
          <p:cNvPr id="36" name="Segnaposto testo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99889" y="968486"/>
            <a:ext cx="4119239" cy="5232400"/>
          </a:xfrm>
        </p:spPr>
        <p:txBody>
          <a:bodyPr rtlCol="0">
            <a:normAutofit/>
          </a:bodyPr>
          <a:lstStyle/>
          <a:p>
            <a:pPr algn="l"/>
            <a:r>
              <a:rPr lang="it-IT" sz="1800" dirty="0">
                <a:solidFill>
                  <a:schemeClr val="bg1"/>
                </a:solidFill>
              </a:rPr>
              <a:t>P</a:t>
            </a:r>
            <a:r>
              <a:rPr lang="it-IT" sz="1800" i="0" dirty="0">
                <a:solidFill>
                  <a:schemeClr val="bg1"/>
                </a:solidFill>
                <a:effectLst/>
              </a:rPr>
              <a:t>rogettazione e implementazione di un modulo di integrazione software utilizzando</a:t>
            </a:r>
            <a:r>
              <a:rPr lang="it-IT" sz="1800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i="1" dirty="0">
                <a:solidFill>
                  <a:schemeClr val="bg1"/>
                </a:solidFill>
                <a:effectLst/>
              </a:rPr>
              <a:t>Microsoft</a:t>
            </a:r>
            <a:r>
              <a:rPr lang="it-IT" sz="1800" i="0" dirty="0">
                <a:solidFill>
                  <a:schemeClr val="bg1"/>
                </a:solidFill>
                <a:effectLst/>
              </a:rPr>
              <a:t> </a:t>
            </a:r>
            <a:r>
              <a:rPr lang="it-IT" sz="1800" b="1" i="1" dirty="0">
                <a:solidFill>
                  <a:schemeClr val="bg1"/>
                </a:solidFill>
                <a:effectLst/>
              </a:rPr>
              <a:t>Bot Framework SDK</a:t>
            </a:r>
            <a:r>
              <a:rPr lang="it-IT" sz="1800" i="1" dirty="0">
                <a:solidFill>
                  <a:schemeClr val="bg1"/>
                </a:solidFill>
              </a:rPr>
              <a:t>,</a:t>
            </a:r>
            <a:r>
              <a:rPr lang="it-IT" sz="1800" b="1" dirty="0">
                <a:solidFill>
                  <a:schemeClr val="bg1"/>
                </a:solidFill>
              </a:rPr>
              <a:t> </a:t>
            </a:r>
            <a:r>
              <a:rPr lang="it-IT" sz="1800" i="0" dirty="0">
                <a:solidFill>
                  <a:schemeClr val="bg1"/>
                </a:solidFill>
                <a:effectLst/>
              </a:rPr>
              <a:t>integrando tutte le funzionalità di EVA già disponibili tramite API.</a:t>
            </a:r>
            <a:endParaRPr lang="it-IT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i="1" dirty="0">
                <a:solidFill>
                  <a:schemeClr val="bg1"/>
                </a:solidFill>
                <a:effectLst/>
              </a:rPr>
              <a:t>Microsoft Bot Framework Web Chat</a:t>
            </a:r>
            <a:r>
              <a:rPr lang="it-IT" sz="1800" i="1" dirty="0">
                <a:solidFill>
                  <a:schemeClr val="bg1"/>
                </a:solidFill>
              </a:rPr>
              <a:t>,</a:t>
            </a:r>
            <a:r>
              <a:rPr lang="it-IT" sz="1800" b="1" dirty="0">
                <a:solidFill>
                  <a:schemeClr val="bg1"/>
                </a:solidFill>
              </a:rPr>
              <a:t> </a:t>
            </a:r>
            <a:r>
              <a:rPr lang="it-IT" sz="1800" i="0" dirty="0">
                <a:solidFill>
                  <a:schemeClr val="bg1"/>
                </a:solidFill>
                <a:effectLst/>
              </a:rPr>
              <a:t>in modo da visualizzare e gestire l'interfaccia utente del bot nel front-end.</a:t>
            </a:r>
            <a:endParaRPr lang="it-IT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71AFB2-AC67-4746-9097-3EEA158D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896" y="1866900"/>
            <a:ext cx="17049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984DE19-5EE9-4451-8334-4F5DD0550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499" y="3899932"/>
            <a:ext cx="24288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69E6068-0EDD-4B2E-831D-89025FB8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155" y="6039991"/>
            <a:ext cx="8771689" cy="811746"/>
          </a:xfrm>
        </p:spPr>
        <p:txBody>
          <a:bodyPr>
            <a:normAutofit fontScale="90000"/>
          </a:bodyPr>
          <a:lstStyle/>
          <a:p>
            <a:r>
              <a:rPr lang="it-IT" sz="4000" dirty="0"/>
              <a:t>Connessione di Azure a </a:t>
            </a:r>
            <a:r>
              <a:rPr lang="it-IT" sz="4000" dirty="0" err="1"/>
              <a:t>WebChat</a:t>
            </a:r>
            <a:r>
              <a:rPr lang="it-IT" sz="4000" dirty="0"/>
              <a:t> e ad altri canali 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4A89C57-EC36-4BD7-B13A-63D89538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14" y="176253"/>
            <a:ext cx="9098172" cy="58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7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09150E9-DEE1-4523-8884-F4B61DFB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11" y="1885071"/>
            <a:ext cx="9730484" cy="475993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B0C0E31-5733-47CB-9752-E346CA17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5" y="212995"/>
            <a:ext cx="7047619" cy="14761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F9511A-6D74-4929-B770-EAE95642D953}"/>
              </a:ext>
            </a:extLst>
          </p:cNvPr>
          <p:cNvSpPr txBox="1"/>
          <p:nvPr/>
        </p:nvSpPr>
        <p:spPr>
          <a:xfrm>
            <a:off x="7388855" y="412481"/>
            <a:ext cx="4754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  <a:latin typeface="+mj-lt"/>
              </a:rPr>
              <a:t>Connessione della pagina </a:t>
            </a:r>
          </a:p>
          <a:p>
            <a:r>
              <a:rPr lang="it-IT" sz="3200" b="1" dirty="0">
                <a:solidFill>
                  <a:schemeClr val="bg1"/>
                </a:solidFill>
                <a:latin typeface="+mj-lt"/>
              </a:rPr>
              <a:t>html a Web Chat</a:t>
            </a:r>
          </a:p>
        </p:txBody>
      </p:sp>
    </p:spTree>
    <p:extLst>
      <p:ext uri="{BB962C8B-B14F-4D97-AF65-F5344CB8AC3E}">
        <p14:creationId xmlns:p14="http://schemas.microsoft.com/office/powerpoint/2010/main" val="396836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1072FDE-2D1E-4673-950A-46000BBF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06059"/>
            <a:ext cx="8460546" cy="1694180"/>
          </a:xfrm>
        </p:spPr>
        <p:txBody>
          <a:bodyPr/>
          <a:lstStyle/>
          <a:p>
            <a:r>
              <a:rPr lang="it-IT" dirty="0"/>
              <a:t>Customizzare Web Chat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4CA2711-7192-4D65-8846-2BC56B93F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24113" y="3733802"/>
            <a:ext cx="2489200" cy="3124198"/>
          </a:xfrm>
        </p:spPr>
        <p:txBody>
          <a:bodyPr/>
          <a:lstStyle/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8285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C3804C4-0866-4826-BCF5-2AA91835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1" y="106570"/>
            <a:ext cx="4060806" cy="28108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3AAC8C8-849D-443A-BD09-DF062558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188" y="1417984"/>
            <a:ext cx="7745931" cy="530552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294159D6-E9C0-4C29-B2EE-E4E28AA34DA0}"/>
              </a:ext>
            </a:extLst>
          </p:cNvPr>
          <p:cNvSpPr/>
          <p:nvPr/>
        </p:nvSpPr>
        <p:spPr>
          <a:xfrm>
            <a:off x="315232" y="3915026"/>
            <a:ext cx="36841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È possibile customizzare la chat settando i campi di </a:t>
            </a:r>
            <a:r>
              <a:rPr lang="it-IT" sz="2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styleOptions</a:t>
            </a:r>
            <a:r>
              <a:rPr lang="it-IT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che si intende personalizzare e passando </a:t>
            </a:r>
            <a:r>
              <a:rPr lang="it-IT" sz="2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styleOptions</a:t>
            </a:r>
            <a:r>
              <a:rPr lang="it-IT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alla </a:t>
            </a:r>
            <a:r>
              <a:rPr lang="it-IT" sz="2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renderwebchat</a:t>
            </a:r>
            <a:r>
              <a:rPr lang="it-IT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16419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7FB2ED8-B972-4722-A7FC-D3CB9F04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867" y="5688402"/>
            <a:ext cx="8717280" cy="823070"/>
          </a:xfrm>
        </p:spPr>
        <p:txBody>
          <a:bodyPr/>
          <a:lstStyle/>
          <a:p>
            <a:r>
              <a:rPr lang="it-IT" dirty="0"/>
              <a:t>Modifica parametro «Video»</a:t>
            </a:r>
          </a:p>
        </p:txBody>
      </p:sp>
      <p:pic>
        <p:nvPicPr>
          <p:cNvPr id="4" name="SettimoVideo">
            <a:hlinkClick r:id="" action="ppaction://media"/>
            <a:extLst>
              <a:ext uri="{FF2B5EF4-FFF2-40B4-BE49-F238E27FC236}">
                <a16:creationId xmlns:a16="http://schemas.microsoft.com/office/drawing/2014/main" id="{270ED370-0E41-4C44-8EC6-00728E584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3867" y="275882"/>
            <a:ext cx="9024265" cy="48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2525445-9BD6-468F-8D6A-BBD2FAF8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614" y="5237828"/>
            <a:ext cx="8717280" cy="823070"/>
          </a:xfrm>
        </p:spPr>
        <p:txBody>
          <a:bodyPr>
            <a:normAutofit fontScale="90000"/>
          </a:bodyPr>
          <a:lstStyle/>
          <a:p>
            <a:r>
              <a:rPr lang="it-IT" dirty="0"/>
              <a:t>Modifica dei colori delle vignette</a:t>
            </a:r>
            <a:br>
              <a:rPr lang="it-IT" dirty="0"/>
            </a:br>
            <a:r>
              <a:rPr lang="it-IT" sz="2700" b="0" dirty="0" err="1"/>
              <a:t>botBaloonColor</a:t>
            </a:r>
            <a:r>
              <a:rPr lang="it-IT" sz="2700" b="0" dirty="0"/>
              <a:t> = ‘</a:t>
            </a:r>
            <a:r>
              <a:rPr lang="it-IT" sz="2700" b="0" dirty="0" err="1"/>
              <a:t>fuchsia</a:t>
            </a:r>
            <a:r>
              <a:rPr lang="it-IT" sz="2700" b="0" dirty="0"/>
              <a:t>’</a:t>
            </a:r>
            <a:br>
              <a:rPr lang="it-IT" sz="2700" b="0" dirty="0"/>
            </a:br>
            <a:r>
              <a:rPr lang="it-IT" sz="2700" b="0" dirty="0" err="1"/>
              <a:t>userBaloonColor</a:t>
            </a:r>
            <a:r>
              <a:rPr lang="it-IT" sz="2700" b="0" dirty="0"/>
              <a:t> = ‘</a:t>
            </a:r>
            <a:r>
              <a:rPr lang="it-IT" sz="2700" b="0" dirty="0" err="1"/>
              <a:t>aqua</a:t>
            </a:r>
            <a:r>
              <a:rPr lang="it-IT" sz="2700" b="0" dirty="0"/>
              <a:t>’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2164F4F-8FAA-4C0D-8031-1F215D66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14" y="439004"/>
            <a:ext cx="3806895" cy="44615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F95030F-7707-4E3B-954A-C65C264A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804" y="439003"/>
            <a:ext cx="3817016" cy="4461540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1CBBC949-0D8A-4CF4-906E-60FCE939FD68}"/>
              </a:ext>
            </a:extLst>
          </p:cNvPr>
          <p:cNvSpPr txBox="1">
            <a:spLocks/>
          </p:cNvSpPr>
          <p:nvPr/>
        </p:nvSpPr>
        <p:spPr>
          <a:xfrm>
            <a:off x="9019354" y="5259857"/>
            <a:ext cx="3056063" cy="1159140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rmAutofit fontScale="97500"/>
          </a:bodyPr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0" dirty="0">
                <a:solidFill>
                  <a:schemeClr val="bg1"/>
                </a:solidFill>
              </a:rPr>
              <a:t>STYLEOPTION</a:t>
            </a:r>
          </a:p>
          <a:p>
            <a:r>
              <a:rPr lang="it-IT" sz="2000" b="0" dirty="0" err="1">
                <a:solidFill>
                  <a:schemeClr val="bg1"/>
                </a:solidFill>
              </a:rPr>
              <a:t>bubbleBackground</a:t>
            </a:r>
            <a:br>
              <a:rPr lang="it-IT" sz="2000" b="0" dirty="0">
                <a:solidFill>
                  <a:schemeClr val="bg1"/>
                </a:solidFill>
              </a:rPr>
            </a:br>
            <a:r>
              <a:rPr lang="it-IT" sz="2000" b="0" dirty="0" err="1">
                <a:solidFill>
                  <a:schemeClr val="bg1"/>
                </a:solidFill>
              </a:rPr>
              <a:t>bubbleFromUserBackground</a:t>
            </a:r>
            <a:endParaRPr lang="it-IT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79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44453A2-E4DC-4D01-B7C5-713F0D1D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614" y="5173249"/>
            <a:ext cx="8717280" cy="1369462"/>
          </a:xfrm>
        </p:spPr>
        <p:txBody>
          <a:bodyPr>
            <a:normAutofit fontScale="90000"/>
          </a:bodyPr>
          <a:lstStyle/>
          <a:p>
            <a:r>
              <a:rPr lang="it-IT" dirty="0"/>
              <a:t>Modifica colori dei testi delle vignette</a:t>
            </a:r>
            <a:br>
              <a:rPr lang="it-IT" dirty="0"/>
            </a:br>
            <a:r>
              <a:rPr lang="it-IT" sz="2700" b="0" dirty="0" err="1"/>
              <a:t>botTextColor</a:t>
            </a:r>
            <a:r>
              <a:rPr lang="it-IT" sz="2700" b="0" dirty="0"/>
              <a:t> = ‘</a:t>
            </a:r>
            <a:r>
              <a:rPr lang="it-IT" sz="2700" b="0" dirty="0" err="1"/>
              <a:t>purple</a:t>
            </a:r>
            <a:r>
              <a:rPr lang="it-IT" sz="2700" b="0" dirty="0"/>
              <a:t>’</a:t>
            </a:r>
            <a:br>
              <a:rPr lang="it-IT" sz="2700" b="0" dirty="0"/>
            </a:br>
            <a:r>
              <a:rPr lang="it-IT" sz="2700" b="0" dirty="0" err="1"/>
              <a:t>userTextColor</a:t>
            </a:r>
            <a:r>
              <a:rPr lang="it-IT" sz="2700" b="0" dirty="0"/>
              <a:t> = ‘white’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CB270E5-27E6-46AB-90B3-6B4B56F9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93" y="577638"/>
            <a:ext cx="3806895" cy="44664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5E0BBA-2940-4567-A083-7D26D454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14" y="577638"/>
            <a:ext cx="3806895" cy="4461539"/>
          </a:xfrm>
          <a:prstGeom prst="rect">
            <a:avLst/>
          </a:prstGeom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976441C8-F1E9-45CD-8BA4-F55B346EC2E8}"/>
              </a:ext>
            </a:extLst>
          </p:cNvPr>
          <p:cNvSpPr txBox="1">
            <a:spLocks/>
          </p:cNvSpPr>
          <p:nvPr/>
        </p:nvSpPr>
        <p:spPr>
          <a:xfrm>
            <a:off x="9395135" y="5512712"/>
            <a:ext cx="3056063" cy="1159140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rmAutofit fontScale="97500"/>
          </a:bodyPr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0" dirty="0">
                <a:solidFill>
                  <a:schemeClr val="bg1"/>
                </a:solidFill>
              </a:rPr>
              <a:t>STYLEOPTION</a:t>
            </a:r>
          </a:p>
          <a:p>
            <a:r>
              <a:rPr lang="it-IT" sz="2000" b="0" dirty="0" err="1">
                <a:solidFill>
                  <a:schemeClr val="bg1"/>
                </a:solidFill>
              </a:rPr>
              <a:t>bubbleTextColor</a:t>
            </a:r>
            <a:br>
              <a:rPr lang="it-IT" sz="2000" b="0" dirty="0">
                <a:solidFill>
                  <a:schemeClr val="bg1"/>
                </a:solidFill>
              </a:rPr>
            </a:br>
            <a:r>
              <a:rPr lang="it-IT" sz="2000" b="0" dirty="0" err="1">
                <a:solidFill>
                  <a:schemeClr val="bg1"/>
                </a:solidFill>
              </a:rPr>
              <a:t>bubbleFromUserTextColor</a:t>
            </a:r>
            <a:endParaRPr lang="it-IT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40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DAF7FBF-E6EC-473E-A603-C6F568B7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91" y="4938839"/>
            <a:ext cx="8717280" cy="1799880"/>
          </a:xfrm>
        </p:spPr>
        <p:txBody>
          <a:bodyPr>
            <a:normAutofit/>
          </a:bodyPr>
          <a:lstStyle/>
          <a:p>
            <a:r>
              <a:rPr lang="it-IT" dirty="0"/>
              <a:t>Modifica della barra di invio messaggio</a:t>
            </a:r>
            <a:br>
              <a:rPr lang="it-IT" sz="2400" dirty="0"/>
            </a:br>
            <a:r>
              <a:rPr lang="it-IT" sz="2400" b="0" dirty="0" err="1"/>
              <a:t>sendTextColor</a:t>
            </a:r>
            <a:r>
              <a:rPr lang="it-IT" sz="2400" b="0" dirty="0"/>
              <a:t> = ‘white’</a:t>
            </a:r>
            <a:br>
              <a:rPr lang="it-IT" sz="2400" b="0" dirty="0"/>
            </a:br>
            <a:r>
              <a:rPr lang="it-IT" sz="2400" b="0" dirty="0" err="1"/>
              <a:t>sendBackgrColor</a:t>
            </a:r>
            <a:r>
              <a:rPr lang="it-IT" sz="2400" b="0" dirty="0"/>
              <a:t> = ‘magenta’</a:t>
            </a:r>
            <a:br>
              <a:rPr lang="it-IT" sz="2400" b="0" dirty="0"/>
            </a:br>
            <a:r>
              <a:rPr lang="it-IT" sz="2400" b="0" dirty="0" err="1"/>
              <a:t>sendBtnColor</a:t>
            </a:r>
            <a:r>
              <a:rPr lang="it-IT" sz="2400" b="0" dirty="0"/>
              <a:t> = ‘white’</a:t>
            </a: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7B04C2-956E-445B-9169-FFD0293C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09" y="467363"/>
            <a:ext cx="3806895" cy="44714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0BE8983-539E-44FC-954F-8E9F383D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584" y="418577"/>
            <a:ext cx="3848007" cy="4569048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94C7BB15-DE5D-4165-866F-E277C5661F37}"/>
              </a:ext>
            </a:extLst>
          </p:cNvPr>
          <p:cNvSpPr txBox="1">
            <a:spLocks/>
          </p:cNvSpPr>
          <p:nvPr/>
        </p:nvSpPr>
        <p:spPr>
          <a:xfrm>
            <a:off x="9967348" y="5557874"/>
            <a:ext cx="2224652" cy="1159140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rmAutofit fontScale="90000" lnSpcReduction="10000"/>
          </a:bodyPr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0" dirty="0">
                <a:solidFill>
                  <a:schemeClr val="bg1"/>
                </a:solidFill>
              </a:rPr>
              <a:t>STYLEOPTION</a:t>
            </a:r>
          </a:p>
          <a:p>
            <a:r>
              <a:rPr lang="it-IT" sz="2000" dirty="0" err="1">
                <a:solidFill>
                  <a:schemeClr val="bg1"/>
                </a:solidFill>
              </a:rPr>
              <a:t>sendBoxTextColor</a:t>
            </a:r>
            <a:br>
              <a:rPr lang="it-IT" sz="2000" b="0" dirty="0">
                <a:solidFill>
                  <a:schemeClr val="bg1"/>
                </a:solidFill>
              </a:rPr>
            </a:br>
            <a:r>
              <a:rPr lang="it-IT" sz="2000" dirty="0" err="1">
                <a:solidFill>
                  <a:schemeClr val="bg1"/>
                </a:solidFill>
              </a:rPr>
              <a:t>sendBoxBackground</a:t>
            </a: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b="0" dirty="0" err="1">
                <a:solidFill>
                  <a:schemeClr val="bg1"/>
                </a:solidFill>
              </a:rPr>
              <a:t>sendBoxButton</a:t>
            </a:r>
            <a:r>
              <a:rPr lang="it-IT" sz="2000" dirty="0" err="1">
                <a:solidFill>
                  <a:schemeClr val="bg1"/>
                </a:solidFill>
              </a:rPr>
              <a:t>Color</a:t>
            </a:r>
            <a:endParaRPr lang="it-IT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9363CD7-F6CA-4BBF-A149-4658C2E4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098" y="5039177"/>
            <a:ext cx="8717280" cy="1514061"/>
          </a:xfrm>
        </p:spPr>
        <p:txBody>
          <a:bodyPr>
            <a:normAutofit/>
          </a:bodyPr>
          <a:lstStyle/>
          <a:p>
            <a:r>
              <a:rPr lang="it-IT" dirty="0"/>
              <a:t>Modifica dei pulsanti del bot</a:t>
            </a:r>
            <a:br>
              <a:rPr lang="it-IT" dirty="0"/>
            </a:br>
            <a:r>
              <a:rPr lang="it-IT" sz="2400" b="0" dirty="0" err="1"/>
              <a:t>botBtnColor</a:t>
            </a:r>
            <a:r>
              <a:rPr lang="it-IT" sz="2400" b="0" dirty="0"/>
              <a:t> = ‘</a:t>
            </a:r>
            <a:r>
              <a:rPr lang="it-IT" sz="2400" b="0" dirty="0" err="1"/>
              <a:t>aquamarine</a:t>
            </a:r>
            <a:r>
              <a:rPr lang="it-IT" sz="2400" b="0" dirty="0"/>
              <a:t>’</a:t>
            </a:r>
            <a:br>
              <a:rPr lang="it-IT" sz="2400" b="0" dirty="0"/>
            </a:br>
            <a:r>
              <a:rPr lang="it-IT" sz="2400" b="0" dirty="0" err="1"/>
              <a:t>botBtnTextColor</a:t>
            </a:r>
            <a:r>
              <a:rPr lang="it-IT" sz="2400" b="0" dirty="0"/>
              <a:t>=‘blue’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00759-7A58-4099-AD63-D7B31C4A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09" y="577638"/>
            <a:ext cx="3747693" cy="44615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87FC2-39FF-4142-8DF7-33D682B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098" y="577638"/>
            <a:ext cx="3806895" cy="4461539"/>
          </a:xfrm>
          <a:prstGeom prst="rect">
            <a:avLst/>
          </a:prstGeom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CF4D2C40-24D7-430B-AC55-A5C60F30CC2A}"/>
              </a:ext>
            </a:extLst>
          </p:cNvPr>
          <p:cNvSpPr txBox="1">
            <a:spLocks/>
          </p:cNvSpPr>
          <p:nvPr/>
        </p:nvSpPr>
        <p:spPr>
          <a:xfrm>
            <a:off x="9096670" y="5414530"/>
            <a:ext cx="3056063" cy="1159140"/>
          </a:xfrm>
          <a:prstGeom prst="rect">
            <a:avLst/>
          </a:prstGeom>
          <a:noFill/>
        </p:spPr>
        <p:txBody>
          <a:bodyPr vert="horz" lIns="0" tIns="45720" rIns="91440" bIns="45720" rtlCol="0" anchor="ctr">
            <a:normAutofit fontScale="97500"/>
          </a:bodyPr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0" dirty="0">
                <a:solidFill>
                  <a:schemeClr val="bg1"/>
                </a:solidFill>
              </a:rPr>
              <a:t>STYLEOPTION</a:t>
            </a:r>
          </a:p>
          <a:p>
            <a:r>
              <a:rPr lang="it-IT" sz="2000" dirty="0" err="1">
                <a:solidFill>
                  <a:schemeClr val="bg1"/>
                </a:solidFill>
              </a:rPr>
              <a:t>suggestedActionBackground</a:t>
            </a:r>
            <a:br>
              <a:rPr lang="it-IT" sz="2000" b="0" dirty="0">
                <a:solidFill>
                  <a:schemeClr val="bg1"/>
                </a:solidFill>
              </a:rPr>
            </a:br>
            <a:r>
              <a:rPr lang="it-IT" sz="2000" dirty="0" err="1">
                <a:solidFill>
                  <a:schemeClr val="bg1"/>
                </a:solidFill>
              </a:rPr>
              <a:t>suggestedActionTextColor</a:t>
            </a:r>
            <a:endParaRPr lang="it-IT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70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3B9B5DE-A7B4-4DB1-B86E-AF758B5D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Anteprima del chatbot su un sito web</a:t>
            </a:r>
          </a:p>
        </p:txBody>
      </p:sp>
      <p:pic>
        <p:nvPicPr>
          <p:cNvPr id="4" name="url_Trim">
            <a:hlinkClick r:id="" action="ppaction://media"/>
            <a:extLst>
              <a:ext uri="{FF2B5EF4-FFF2-40B4-BE49-F238E27FC236}">
                <a16:creationId xmlns:a16="http://schemas.microsoft.com/office/drawing/2014/main" id="{F5AF272D-6ADC-4F68-8AF3-8287BFA57D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" y="170442"/>
            <a:ext cx="10204174" cy="5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12" y="543800"/>
            <a:ext cx="11061576" cy="1149325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/>
              <a:t>Interazione EVA con Bot Framework SDK - Web Chat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6EEACD-F812-44BE-8734-8032CEB8D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24" y="3145184"/>
            <a:ext cx="10511152" cy="28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82D643D-2F08-42DC-8F3D-D31FEDC8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4126497"/>
            <a:ext cx="3949147" cy="976325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Integrazione </a:t>
            </a:r>
            <a:br>
              <a:rPr lang="it-IT" sz="3200" dirty="0"/>
            </a:br>
            <a:r>
              <a:rPr lang="it-IT" sz="3200" dirty="0"/>
              <a:t>sintesi vocale - </a:t>
            </a:r>
            <a:r>
              <a:rPr lang="it-IT" sz="3200" dirty="0" err="1"/>
              <a:t>WebChat</a:t>
            </a:r>
            <a:endParaRPr lang="it-IT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FECABC-5A75-4654-B737-C9FE7AD6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2" y="80321"/>
            <a:ext cx="7002855" cy="269901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EF7DE84-8872-4669-877D-38F66967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043" y="2854383"/>
            <a:ext cx="7264975" cy="3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14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43C8BA8-04C4-4058-B69F-7AFFDF7E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78" y="1808994"/>
            <a:ext cx="7175067" cy="491451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401ABEB-C245-4291-8FB5-5FF83FAAF132}"/>
              </a:ext>
            </a:extLst>
          </p:cNvPr>
          <p:cNvSpPr/>
          <p:nvPr/>
        </p:nvSpPr>
        <p:spPr>
          <a:xfrm>
            <a:off x="315232" y="3915026"/>
            <a:ext cx="41374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È possibile aggiungere la sintesi vocale passando il campo </a:t>
            </a:r>
            <a:r>
              <a:rPr lang="it-IT" sz="2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webSpeechPonyfillFactory</a:t>
            </a:r>
            <a:r>
              <a:rPr lang="it-IT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alla </a:t>
            </a:r>
            <a:r>
              <a:rPr lang="it-IT" sz="2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renderwebchat</a:t>
            </a:r>
            <a:r>
              <a:rPr lang="it-IT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B358EC-47E8-42FD-AFFE-D71FBE23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22" y="80322"/>
            <a:ext cx="4485203" cy="17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53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5515520-5B1C-4EBF-8924-946E6A15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35" y="5731378"/>
            <a:ext cx="7786977" cy="823070"/>
          </a:xfrm>
        </p:spPr>
        <p:txBody>
          <a:bodyPr>
            <a:normAutofit fontScale="90000"/>
          </a:bodyPr>
          <a:lstStyle/>
          <a:p>
            <a:r>
              <a:rPr lang="it-IT" dirty="0"/>
              <a:t>Modifica parametro «Speech»</a:t>
            </a:r>
            <a:br>
              <a:rPr lang="it-IT" dirty="0"/>
            </a:br>
            <a:r>
              <a:rPr lang="it-IT" sz="2700" b="0" dirty="0"/>
              <a:t>speech = ‘</a:t>
            </a:r>
            <a:r>
              <a:rPr lang="it-IT" sz="2700" b="0" dirty="0" err="1"/>
              <a:t>true</a:t>
            </a:r>
            <a:r>
              <a:rPr lang="it-IT" sz="2700" b="0" dirty="0"/>
              <a:t>’</a:t>
            </a:r>
          </a:p>
        </p:txBody>
      </p:sp>
      <p:pic>
        <p:nvPicPr>
          <p:cNvPr id="4" name="speech2_Trim">
            <a:hlinkClick r:id="" action="ppaction://media"/>
            <a:extLst>
              <a:ext uri="{FF2B5EF4-FFF2-40B4-BE49-F238E27FC236}">
                <a16:creationId xmlns:a16="http://schemas.microsoft.com/office/drawing/2014/main" id="{D33E575F-C9AE-4CEB-9C01-D79027CC4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1235" y="197535"/>
            <a:ext cx="9329530" cy="504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603E09-05F6-4030-9C92-D0509EBFA8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Referenti App2Check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BD897C7-57A8-40C6-B2A2-E16BB8D6D8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Team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F78CBF1-67EE-44B4-908A-939D097CA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9837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800" b="1" i="1" dirty="0"/>
              <a:t>Dott. Emanuele Di Rosa</a:t>
            </a:r>
          </a:p>
          <a:p>
            <a:pPr marL="0" indent="0">
              <a:buNone/>
            </a:pPr>
            <a:r>
              <a:rPr lang="it-IT" sz="1800" b="1" i="1" dirty="0"/>
              <a:t>Dott. Thomas Traverso</a:t>
            </a:r>
          </a:p>
          <a:p>
            <a:pPr marL="0" indent="0">
              <a:buNone/>
            </a:pPr>
            <a:r>
              <a:rPr lang="it-IT" sz="1800" b="1" i="1" dirty="0"/>
              <a:t>Dott. Mirco Delfini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2E2D6ED-D0EA-4694-9C4F-5AC2CFA82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2"/>
            <a:ext cx="4342629" cy="744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i="1" dirty="0"/>
              <a:t>Elisa Zilich</a:t>
            </a:r>
          </a:p>
          <a:p>
            <a:pPr marL="0" indent="0">
              <a:buNone/>
            </a:pPr>
            <a:r>
              <a:rPr lang="it-IT" sz="1800" b="1" i="1" dirty="0"/>
              <a:t>Marco Scanu</a:t>
            </a:r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316" y="415498"/>
            <a:ext cx="7135570" cy="82224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Grazie per l’attenzione!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65B03010-B2C9-4985-996F-8D208AF9858D}"/>
              </a:ext>
            </a:extLst>
          </p:cNvPr>
          <p:cNvSpPr txBox="1">
            <a:spLocks/>
          </p:cNvSpPr>
          <p:nvPr/>
        </p:nvSpPr>
        <p:spPr>
          <a:xfrm>
            <a:off x="877607" y="4641375"/>
            <a:ext cx="4340785" cy="382749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Referenti </a:t>
            </a:r>
            <a:r>
              <a:rPr lang="it-IT" sz="2000" dirty="0" err="1"/>
              <a:t>Unige</a:t>
            </a:r>
            <a:endParaRPr lang="it-IT" sz="2000" dirty="0"/>
          </a:p>
        </p:txBody>
      </p:sp>
      <p:sp>
        <p:nvSpPr>
          <p:cNvPr id="27" name="Segnaposto testo 5">
            <a:extLst>
              <a:ext uri="{FF2B5EF4-FFF2-40B4-BE49-F238E27FC236}">
                <a16:creationId xmlns:a16="http://schemas.microsoft.com/office/drawing/2014/main" id="{B9AAF33D-340D-4B7D-80C6-1442BA19A001}"/>
              </a:ext>
            </a:extLst>
          </p:cNvPr>
          <p:cNvSpPr txBox="1">
            <a:spLocks/>
          </p:cNvSpPr>
          <p:nvPr/>
        </p:nvSpPr>
        <p:spPr>
          <a:xfrm>
            <a:off x="876686" y="5024125"/>
            <a:ext cx="4340785" cy="382750"/>
          </a:xfrm>
          <a:prstGeom prst="rect">
            <a:avLst/>
          </a:prstGeom>
        </p:spPr>
        <p:txBody>
          <a:bodyPr vert="horz" lIns="0" tIns="72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b="1" i="1" dirty="0"/>
              <a:t>Prof. Massimo Narizzano</a:t>
            </a:r>
          </a:p>
        </p:txBody>
      </p:sp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0503C30A-38BA-47FF-86BD-D663F6DD08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97D26C-DA7F-4646-B9B0-A283B4256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28" y="1917014"/>
            <a:ext cx="4359965" cy="1818655"/>
          </a:xfrm>
        </p:spPr>
        <p:txBody>
          <a:bodyPr/>
          <a:lstStyle/>
          <a:p>
            <a:r>
              <a:rPr lang="it-IT" sz="4000" dirty="0"/>
              <a:t>Interazione Eva – Bot Framework SDK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34FFCBAD-F604-4989-BCB3-EB2095CBCF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928" y="4031658"/>
            <a:ext cx="4120443" cy="338549"/>
          </a:xfrm>
        </p:spPr>
        <p:txBody>
          <a:bodyPr>
            <a:noAutofit/>
          </a:bodyPr>
          <a:lstStyle/>
          <a:p>
            <a:r>
              <a:rPr lang="it-IT" sz="2000" dirty="0"/>
              <a:t>Funzione </a:t>
            </a:r>
            <a:r>
              <a:rPr lang="it-IT" sz="2000" dirty="0" err="1"/>
              <a:t>RetrieveAnswer</a:t>
            </a:r>
            <a:endParaRPr lang="it-IT" sz="20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FA57352-F928-4A46-84BA-DBB9E89E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2"/>
          <a:stretch/>
        </p:blipFill>
        <p:spPr>
          <a:xfrm>
            <a:off x="5295899" y="0"/>
            <a:ext cx="6896100" cy="68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7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2DDB3717-9A17-4344-9B8B-A7DCAC0E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56" y="2040520"/>
            <a:ext cx="4382910" cy="1818655"/>
          </a:xfrm>
        </p:spPr>
        <p:txBody>
          <a:bodyPr/>
          <a:lstStyle/>
          <a:p>
            <a:r>
              <a:rPr lang="it-IT" sz="4000" dirty="0"/>
              <a:t>Interazione Eva – Bot Framework SDK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A67BDF30-82D8-463D-A212-F784916BBB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7457" y="4031658"/>
            <a:ext cx="4382909" cy="338549"/>
          </a:xfrm>
        </p:spPr>
        <p:txBody>
          <a:bodyPr>
            <a:noAutofit/>
          </a:bodyPr>
          <a:lstStyle/>
          <a:p>
            <a:r>
              <a:rPr lang="it-IT" sz="2000" dirty="0"/>
              <a:t>Funzione </a:t>
            </a:r>
            <a:r>
              <a:rPr lang="it-IT" sz="2000" dirty="0" err="1"/>
              <a:t>EvaluateAndCorrect</a:t>
            </a:r>
            <a:endParaRPr lang="it-IT" sz="2000" dirty="0"/>
          </a:p>
        </p:txBody>
      </p:sp>
      <p:pic>
        <p:nvPicPr>
          <p:cNvPr id="24" name="Segnaposto immagine 23">
            <a:extLst>
              <a:ext uri="{FF2B5EF4-FFF2-40B4-BE49-F238E27FC236}">
                <a16:creationId xmlns:a16="http://schemas.microsoft.com/office/drawing/2014/main" id="{0C7EF722-0209-485C-8593-14D0D19EE4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152" r="-1152"/>
          <a:stretch/>
        </p:blipFill>
        <p:spPr>
          <a:xfrm>
            <a:off x="5295898" y="4288"/>
            <a:ext cx="7015371" cy="68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5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2C934536-3F18-47B3-9CAB-F7940831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Interazione Azure – Bot Framework SDK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D8AA38A9-7CB0-44D9-B373-EDB4B1A8B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39" y="3733802"/>
            <a:ext cx="2489200" cy="3124198"/>
          </a:xfrm>
        </p:spPr>
        <p:txBody>
          <a:bodyPr/>
          <a:lstStyle/>
          <a:p>
            <a:r>
              <a:rPr lang="it-IT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5024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BDC9C047-43FF-4874-9D3A-C472C3F9C062}"/>
              </a:ext>
            </a:extLst>
          </p:cNvPr>
          <p:cNvSpPr/>
          <p:nvPr/>
        </p:nvSpPr>
        <p:spPr>
          <a:xfrm>
            <a:off x="0" y="13631"/>
            <a:ext cx="6096000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838768"/>
            <a:ext cx="3977648" cy="731694"/>
          </a:xfrm>
        </p:spPr>
        <p:txBody>
          <a:bodyPr>
            <a:noAutofit/>
          </a:bodyPr>
          <a:lstStyle/>
          <a:p>
            <a:r>
              <a:rPr lang="it-IT" sz="2400" dirty="0"/>
              <a:t>Creazione di un bot utilizzando Bot Framework SDK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3235011"/>
            <a:ext cx="3977648" cy="731694"/>
          </a:xfrm>
        </p:spPr>
        <p:txBody>
          <a:bodyPr>
            <a:noAutofit/>
          </a:bodyPr>
          <a:lstStyle/>
          <a:p>
            <a:r>
              <a:rPr lang="it-IT" sz="2400" dirty="0"/>
              <a:t>Integrazione Azure e Bot Framework SDK</a:t>
            </a:r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4631254"/>
            <a:ext cx="3977648" cy="731694"/>
          </a:xfrm>
        </p:spPr>
        <p:txBody>
          <a:bodyPr>
            <a:noAutofit/>
          </a:bodyPr>
          <a:lstStyle/>
          <a:p>
            <a:r>
              <a:rPr lang="it-IT" sz="2400" dirty="0"/>
              <a:t>Pubblicazione del progetto Visual Studio su Azure 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653" y="2148932"/>
            <a:ext cx="2399706" cy="904260"/>
          </a:xfrm>
        </p:spPr>
        <p:txBody>
          <a:bodyPr>
            <a:normAutofit/>
          </a:bodyPr>
          <a:lstStyle/>
          <a:p>
            <a:r>
              <a:rPr lang="it-IT" sz="5000" dirty="0"/>
              <a:t>In breve: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32E793D-83F8-407B-8598-5BAF5B19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87" y="2980762"/>
            <a:ext cx="2695238" cy="31428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AB9E655-AB43-4963-A4C2-88CC18822119}"/>
              </a:ext>
            </a:extLst>
          </p:cNvPr>
          <p:cNvSpPr txBox="1"/>
          <p:nvPr/>
        </p:nvSpPr>
        <p:spPr>
          <a:xfrm>
            <a:off x="7122734" y="1585399"/>
            <a:ext cx="564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EC24C07-033E-4DDE-A2D7-79E855AA81CC}"/>
              </a:ext>
            </a:extLst>
          </p:cNvPr>
          <p:cNvSpPr txBox="1"/>
          <p:nvPr/>
        </p:nvSpPr>
        <p:spPr>
          <a:xfrm>
            <a:off x="7115040" y="293480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chemeClr val="accent1"/>
                </a:solidFill>
                <a:latin typeface="+mj-lt"/>
              </a:rPr>
              <a:t>2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8C5D31E-B0D0-4C9C-8C27-65E5706D5402}"/>
              </a:ext>
            </a:extLst>
          </p:cNvPr>
          <p:cNvSpPr txBox="1"/>
          <p:nvPr/>
        </p:nvSpPr>
        <p:spPr>
          <a:xfrm>
            <a:off x="7110505" y="4341974"/>
            <a:ext cx="5597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51036757-CFF0-4940-A9D4-6BBF73283662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78BAD5-CDE2-4956-9C18-97DEEB7D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5393481"/>
            <a:ext cx="5267888" cy="1168129"/>
          </a:xfrm>
          <a:prstGeom prst="rect">
            <a:avLst/>
          </a:prstGeom>
        </p:spPr>
      </p:pic>
      <p:sp>
        <p:nvSpPr>
          <p:cNvPr id="8" name="Titolo 14">
            <a:extLst>
              <a:ext uri="{FF2B5EF4-FFF2-40B4-BE49-F238E27FC236}">
                <a16:creationId xmlns:a16="http://schemas.microsoft.com/office/drawing/2014/main" id="{5A0700C1-3CC5-4599-8A88-FC652C4D3F09}"/>
              </a:ext>
            </a:extLst>
          </p:cNvPr>
          <p:cNvSpPr txBox="1">
            <a:spLocks/>
          </p:cNvSpPr>
          <p:nvPr/>
        </p:nvSpPr>
        <p:spPr>
          <a:xfrm>
            <a:off x="5880595" y="5708997"/>
            <a:ext cx="6536692" cy="737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it-IT" sz="2800" dirty="0">
                <a:solidFill>
                  <a:schemeClr val="bg1"/>
                </a:solidFill>
              </a:rPr>
              <a:t>Integrazione Azure e Bot Framework SDK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4FECBE6-F112-4CFF-9706-BC809070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7" y="120550"/>
            <a:ext cx="11171428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2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513804F-E422-44D1-BE42-D69758CC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del bot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5D82D1-61C1-4DE3-AFC2-9D1BAF455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3733802"/>
            <a:ext cx="2489200" cy="3124198"/>
          </a:xfrm>
        </p:spPr>
        <p:txBody>
          <a:bodyPr/>
          <a:lstStyle/>
          <a:p>
            <a:r>
              <a:rPr lang="it-I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39523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8_TF44868783.potx" id="{8FBFA68A-725F-40ED-8497-26FFF1C1B1E5}" vid="{AB9E81F4-C2E2-4A06-A457-C510C6B1B49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433</Words>
  <Application>Microsoft Office PowerPoint</Application>
  <PresentationFormat>Widescreen</PresentationFormat>
  <Paragraphs>84</Paragraphs>
  <Slides>33</Slides>
  <Notes>7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Tema di Office</vt:lpstr>
      <vt:lpstr>INTEGRAZIONE DELLA PIATTAFORMA EVA</vt:lpstr>
      <vt:lpstr>Obiettivo</vt:lpstr>
      <vt:lpstr>Interazione EVA con Bot Framework SDK - Web Chat</vt:lpstr>
      <vt:lpstr>Interazione Eva – Bot Framework SDK</vt:lpstr>
      <vt:lpstr>Interazione Eva – Bot Framework SDK</vt:lpstr>
      <vt:lpstr>Interazione Azure – Bot Framework SDK</vt:lpstr>
      <vt:lpstr>In breve:</vt:lpstr>
      <vt:lpstr>Presentazione standard di PowerPoint</vt:lpstr>
      <vt:lpstr>Funzionalità del bot</vt:lpstr>
      <vt:lpstr>Presentazione standard di PowerPoint</vt:lpstr>
      <vt:lpstr>Bot in modalità «Produzione»</vt:lpstr>
      <vt:lpstr>Funzione del pulsante «Utile»</vt:lpstr>
      <vt:lpstr>Funzione del pulsante «Recensione»</vt:lpstr>
      <vt:lpstr>Funzione del pulsante «Apri Segnalazione»</vt:lpstr>
      <vt:lpstr>Bot in modalità «Sviluppo»</vt:lpstr>
      <vt:lpstr>Funzione del pulsante «Correggi»</vt:lpstr>
      <vt:lpstr>Dopo la correzione della risposta</vt:lpstr>
      <vt:lpstr>Interazione Azure – Web Chat</vt:lpstr>
      <vt:lpstr>In breve:</vt:lpstr>
      <vt:lpstr>Connessione di Azure a WebChat e ad altri canali </vt:lpstr>
      <vt:lpstr>Presentazione standard di PowerPoint</vt:lpstr>
      <vt:lpstr>Customizzare Web Chat</vt:lpstr>
      <vt:lpstr>Presentazione standard di PowerPoint</vt:lpstr>
      <vt:lpstr>Modifica parametro «Video»</vt:lpstr>
      <vt:lpstr>Modifica dei colori delle vignette botBaloonColor = ‘fuchsia’ userBaloonColor = ‘aqua’</vt:lpstr>
      <vt:lpstr>Modifica colori dei testi delle vignette botTextColor = ‘purple’ userTextColor = ‘white’</vt:lpstr>
      <vt:lpstr>Modifica della barra di invio messaggio sendTextColor = ‘white’ sendBackgrColor = ‘magenta’ sendBtnColor = ‘white’</vt:lpstr>
      <vt:lpstr>Modifica dei pulsanti del bot botBtnColor = ‘aquamarine’ botBtnTextColor=‘blue’</vt:lpstr>
      <vt:lpstr>Anteprima del chatbot su un sito web</vt:lpstr>
      <vt:lpstr>Integrazione  sintesi vocale - WebChat</vt:lpstr>
      <vt:lpstr>Presentazione standard di PowerPoint</vt:lpstr>
      <vt:lpstr>Modifica parametro «Speech» speech = ‘true’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INTEGRAZIONE DELLA PIATTAFORMA EVA</dc:title>
  <dc:creator>Elisa Zilich</dc:creator>
  <cp:lastModifiedBy>Elisa Zilich</cp:lastModifiedBy>
  <cp:revision>38</cp:revision>
  <dcterms:created xsi:type="dcterms:W3CDTF">2020-09-16T20:42:37Z</dcterms:created>
  <dcterms:modified xsi:type="dcterms:W3CDTF">2020-09-18T10:37:28Z</dcterms:modified>
</cp:coreProperties>
</file>